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1" r:id="rId5"/>
    <p:sldId id="273" r:id="rId6"/>
    <p:sldId id="262" r:id="rId7"/>
    <p:sldId id="260" r:id="rId8"/>
    <p:sldId id="267" r:id="rId9"/>
    <p:sldId id="265" r:id="rId10"/>
    <p:sldId id="264" r:id="rId11"/>
    <p:sldId id="271" r:id="rId12"/>
    <p:sldId id="272" r:id="rId13"/>
    <p:sldId id="266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Helvetica World" panose="020B0604020202020204" charset="-128"/>
      <p:regular r:id="rId20"/>
    </p:embeddedFont>
    <p:embeddedFont>
      <p:font typeface="Helvetica World Bold" panose="020B0604020202020204" charset="-12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eorgia Pro Condense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983" autoAdjust="0"/>
  </p:normalViewPr>
  <p:slideViewPr>
    <p:cSldViewPr>
      <p:cViewPr varScale="1">
        <p:scale>
          <a:sx n="36" d="100"/>
          <a:sy n="36" d="100"/>
        </p:scale>
        <p:origin x="1156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734" y="4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5CC2F3FD-4CDB-49A1-BB94-8644649375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59D2984-298D-4DB1-AA64-28CC98EE4B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48A7A02-F3EA-4AC7-9A1F-EAE2BBD80F7D}" type="datetimeFigureOut">
              <a:rPr lang="he-IL" smtClean="0"/>
              <a:t>ח'/שבט/תשפ"ו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FA79070-2FFE-4B05-A606-EAFD940492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E48ECC7-5D5A-4828-92D5-871E12BB81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9916FBE-CBFC-419C-911A-59D6BB2D806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88356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FF79CD2-85FB-4EAB-88BA-F296FA01D054}" type="datetimeFigureOut">
              <a:rPr lang="he-IL" smtClean="0"/>
              <a:t>ח'/שבט/תשפ"ו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A29FDDD-8C7F-47EB-98FB-8A1DA40BF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60549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FDDD-8C7F-47EB-98FB-8A1DA40BF756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4669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FDDD-8C7F-47EB-98FB-8A1DA40BF756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8064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FDDD-8C7F-47EB-98FB-8A1DA40BF75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0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FDDD-8C7F-47EB-98FB-8A1DA40BF756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8059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FDDD-8C7F-47EB-98FB-8A1DA40BF756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166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FDDD-8C7F-47EB-98FB-8A1DA40BF75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6500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FDDD-8C7F-47EB-98FB-8A1DA40BF756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8094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FDDD-8C7F-47EB-98FB-8A1DA40BF756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463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FDDD-8C7F-47EB-98FB-8A1DA40BF756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991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FDDD-8C7F-47EB-98FB-8A1DA40BF756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278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>
            <a:extLst>
              <a:ext uri="{FF2B5EF4-FFF2-40B4-BE49-F238E27FC236}">
                <a16:creationId xmlns:a16="http://schemas.microsoft.com/office/drawing/2014/main" id="{AD83B321-697B-40FC-9D3A-4B5717B788F0}"/>
              </a:ext>
            </a:extLst>
          </p:cNvPr>
          <p:cNvSpPr/>
          <p:nvPr/>
        </p:nvSpPr>
        <p:spPr>
          <a:xfrm>
            <a:off x="11430000" y="0"/>
            <a:ext cx="6858000" cy="10287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11963400" y="747712"/>
            <a:ext cx="5754209" cy="8791575"/>
            <a:chOff x="0" y="0"/>
            <a:chExt cx="794884" cy="1216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884" cy="1216691"/>
            </a:xfrm>
            <a:custGeom>
              <a:avLst/>
              <a:gdLst/>
              <a:ahLst/>
              <a:cxnLst/>
              <a:rect l="l" t="t" r="r" b="b"/>
              <a:pathLst>
                <a:path w="794884" h="1216691">
                  <a:moveTo>
                    <a:pt x="27586" y="0"/>
                  </a:moveTo>
                  <a:lnTo>
                    <a:pt x="767298" y="0"/>
                  </a:lnTo>
                  <a:cubicBezTo>
                    <a:pt x="782533" y="0"/>
                    <a:pt x="794884" y="12351"/>
                    <a:pt x="794884" y="27586"/>
                  </a:cubicBezTo>
                  <a:lnTo>
                    <a:pt x="794884" y="1189105"/>
                  </a:lnTo>
                  <a:cubicBezTo>
                    <a:pt x="794884" y="1196422"/>
                    <a:pt x="791978" y="1203438"/>
                    <a:pt x="786804" y="1208611"/>
                  </a:cubicBezTo>
                  <a:cubicBezTo>
                    <a:pt x="781631" y="1213785"/>
                    <a:pt x="774614" y="1216691"/>
                    <a:pt x="767298" y="1216691"/>
                  </a:cubicBezTo>
                  <a:lnTo>
                    <a:pt x="27586" y="1216691"/>
                  </a:lnTo>
                  <a:cubicBezTo>
                    <a:pt x="12351" y="1216691"/>
                    <a:pt x="0" y="1204341"/>
                    <a:pt x="0" y="1189105"/>
                  </a:cubicBezTo>
                  <a:lnTo>
                    <a:pt x="0" y="27586"/>
                  </a:lnTo>
                  <a:cubicBezTo>
                    <a:pt x="0" y="20270"/>
                    <a:pt x="2906" y="13253"/>
                    <a:pt x="8080" y="8080"/>
                  </a:cubicBezTo>
                  <a:cubicBezTo>
                    <a:pt x="13253" y="2906"/>
                    <a:pt x="20270" y="0"/>
                    <a:pt x="27586" y="0"/>
                  </a:cubicBezTo>
                  <a:close/>
                </a:path>
              </a:pathLst>
            </a:custGeom>
            <a:blipFill>
              <a:blip r:embed="rId3"/>
              <a:stretch>
                <a:fillRect t="-1040" b="-1040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8526" y="6823898"/>
            <a:ext cx="10071349" cy="12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9"/>
              </a:lnSpc>
            </a:pPr>
            <a:r>
              <a:rPr lang="en-US" sz="3500" u="none" strike="noStrike" spc="-59" dirty="0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Presented by: </a:t>
            </a:r>
            <a:r>
              <a:rPr lang="en-US" sz="3200" u="none" strike="noStrike" spc="-59" dirty="0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Alon </a:t>
            </a:r>
            <a:r>
              <a:rPr lang="en-US" sz="3200" u="none" strike="noStrike" spc="-59" dirty="0" err="1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Dahan</a:t>
            </a:r>
            <a:r>
              <a:rPr lang="en-US" sz="3200" u="none" strike="noStrike" spc="-59" dirty="0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 </a:t>
            </a:r>
            <a:r>
              <a:rPr lang="en-US" sz="3200" u="none" strike="noStrike" spc="-59" dirty="0" err="1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Karyn</a:t>
            </a:r>
            <a:r>
              <a:rPr lang="en-US" sz="3200" u="none" strike="noStrike" spc="-59" dirty="0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 </a:t>
            </a:r>
            <a:r>
              <a:rPr lang="en-US" sz="3200" u="none" strike="noStrike" spc="-59" dirty="0" err="1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Arama</a:t>
            </a:r>
            <a:endParaRPr lang="en-US" sz="3200" u="none" strike="noStrike" spc="-59" dirty="0">
              <a:solidFill>
                <a:srgbClr val="F0F0F0"/>
              </a:solidFill>
              <a:latin typeface="Georgia Pro Condensed"/>
              <a:ea typeface="Georgia Pro Condensed"/>
              <a:sym typeface="Georgia Pro Condensed"/>
            </a:endParaRPr>
          </a:p>
          <a:p>
            <a:pPr marL="0" lvl="0" indent="0" algn="ctr">
              <a:lnSpc>
                <a:spcPts val="5199"/>
              </a:lnSpc>
            </a:pPr>
            <a:r>
              <a:rPr lang="en-US" sz="3500" u="none" strike="noStrike" spc="-59" dirty="0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Supervised by: </a:t>
            </a:r>
            <a:r>
              <a:rPr lang="en-US" sz="3200" u="none" strike="noStrike" spc="-59" dirty="0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Dr. Julia </a:t>
            </a:r>
            <a:r>
              <a:rPr lang="en-US" sz="3200" u="none" strike="noStrike" spc="-59" dirty="0" err="1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Sheidin</a:t>
            </a:r>
            <a:r>
              <a:rPr lang="en-US" sz="3200" u="none" strike="noStrike" spc="-59" dirty="0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 Dr. Avital </a:t>
            </a:r>
            <a:r>
              <a:rPr lang="en-US" sz="3200" u="none" strike="noStrike" spc="-59" dirty="0" err="1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Shulner</a:t>
            </a:r>
            <a:r>
              <a:rPr lang="en-US" sz="3200" u="none" strike="noStrike" spc="-59" dirty="0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 Tal</a:t>
            </a:r>
            <a:endParaRPr lang="en-US" sz="3500" u="none" strike="noStrike" spc="-59" dirty="0">
              <a:solidFill>
                <a:srgbClr val="F0F0F0"/>
              </a:solidFill>
              <a:latin typeface="Georgia Pro Condensed"/>
              <a:ea typeface="Georgia Pro Condensed"/>
              <a:sym typeface="Georgia Pro Condens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5380" y="952500"/>
            <a:ext cx="9754495" cy="364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dirty="0"/>
          </a:p>
          <a:p>
            <a:pPr marL="0" lvl="0" indent="0" algn="ctr">
              <a:lnSpc>
                <a:spcPts val="5000"/>
              </a:lnSpc>
            </a:pPr>
            <a:r>
              <a:rPr lang="en-US" sz="5000" u="none" strike="noStrike" spc="-175" dirty="0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Automated System for University Exam Scheduling</a:t>
            </a:r>
          </a:p>
          <a:p>
            <a:pPr marL="0" lvl="0" indent="0" algn="ctr">
              <a:lnSpc>
                <a:spcPts val="4800"/>
              </a:lnSpc>
            </a:pPr>
            <a:endParaRPr lang="en-US" sz="5000" u="none" strike="noStrike" spc="-175" dirty="0">
              <a:solidFill>
                <a:srgbClr val="F0F0F0"/>
              </a:solidFill>
              <a:latin typeface="Georgia Pro Condensed"/>
              <a:ea typeface="Georgia Pro Condensed"/>
              <a:sym typeface="Georgia Pro Condensed"/>
            </a:endParaRPr>
          </a:p>
          <a:p>
            <a:pPr marL="0" lvl="0" indent="0" algn="ctr">
              <a:lnSpc>
                <a:spcPts val="4800"/>
              </a:lnSpc>
            </a:pPr>
            <a:endParaRPr lang="en-US" sz="5000" u="none" strike="noStrike" spc="-175" dirty="0">
              <a:solidFill>
                <a:srgbClr val="F0F0F0"/>
              </a:solidFill>
              <a:latin typeface="Georgia Pro Condensed"/>
              <a:ea typeface="Georgia Pro Condensed"/>
              <a:sym typeface="Georgia Pro Condensed"/>
            </a:endParaRPr>
          </a:p>
          <a:p>
            <a:pPr marL="0" lvl="0" indent="0" algn="ctr">
              <a:lnSpc>
                <a:spcPts val="3999"/>
              </a:lnSpc>
            </a:pPr>
            <a:r>
              <a:rPr lang="en-US" sz="3999" u="none" strike="noStrike" spc="-139" dirty="0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Project Code: 26-1-D-12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07972AD6-5201-492F-AB25-B90CC1E441FB}"/>
              </a:ext>
            </a:extLst>
          </p:cNvPr>
          <p:cNvGrpSpPr/>
          <p:nvPr/>
        </p:nvGrpSpPr>
        <p:grpSpPr>
          <a:xfrm>
            <a:off x="838200" y="723899"/>
            <a:ext cx="16611600" cy="9192073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5A08BA72-3AD7-4AA9-A5DF-C9698FF75680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A5BCB949-DB34-4F30-9160-37A6B882353D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66750" y="531983"/>
            <a:ext cx="16954500" cy="1334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Georgia Pro Condensed" panose="020B0604020202020204" charset="0"/>
                <a:ea typeface="Helvetica World" panose="020B0604020202020204" charset="-128"/>
                <a:cs typeface="Helvetica World" panose="020B0604020202020204" charset="-128"/>
                <a:sym typeface="Helvetica World"/>
              </a:rPr>
              <a:t>Prototype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593095D-8C93-4C5B-B908-099A0B847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27" y="2171700"/>
            <a:ext cx="11930946" cy="678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EA0525-C5A5-4A84-9F7A-102ADFBD3A5D}"/>
              </a:ext>
            </a:extLst>
          </p:cNvPr>
          <p:cNvSpPr txBox="1"/>
          <p:nvPr/>
        </p:nvSpPr>
        <p:spPr>
          <a:xfrm>
            <a:off x="457200" y="9182100"/>
            <a:ext cx="174498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File Upload Of Constraints And Preview Of Warnings.</a:t>
            </a:r>
            <a:endParaRPr lang="he-IL" sz="28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E54B8-80D8-4A36-B291-A5B4EE6AFBA8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9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E1E2416D-37DD-4520-8DD8-89F7F8D6BB27}"/>
              </a:ext>
            </a:extLst>
          </p:cNvPr>
          <p:cNvGrpSpPr/>
          <p:nvPr/>
        </p:nvGrpSpPr>
        <p:grpSpPr>
          <a:xfrm>
            <a:off x="533400" y="666750"/>
            <a:ext cx="17449800" cy="895350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87D0A0A-8AD3-4866-B823-ADC9409E9F21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0446B2A4-7D48-4AFD-AAB2-062EF78BCE1E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7F2A71A-1FA8-48B7-AC09-1F28EABF3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228" y="2781300"/>
            <a:ext cx="10080372" cy="555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952500-529C-41BD-ABDA-535D0E54F2FF}"/>
              </a:ext>
            </a:extLst>
          </p:cNvPr>
          <p:cNvSpPr txBox="1"/>
          <p:nvPr/>
        </p:nvSpPr>
        <p:spPr>
          <a:xfrm>
            <a:off x="7674228" y="8621600"/>
            <a:ext cx="100803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Constraint Alignment</a:t>
            </a:r>
            <a:endParaRPr lang="he-IL" sz="28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B1A56-701C-461D-8AFE-F979ED0A37B8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10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4A3273E3-FF0C-4DA2-923D-361DD2B887C5}"/>
              </a:ext>
            </a:extLst>
          </p:cNvPr>
          <p:cNvSpPr txBox="1"/>
          <p:nvPr/>
        </p:nvSpPr>
        <p:spPr>
          <a:xfrm>
            <a:off x="533400" y="632654"/>
            <a:ext cx="17449800" cy="1334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Georgia Pro Condensed" panose="020B0604020202020204" charset="0"/>
                <a:ea typeface="Helvetica World" panose="020B0604020202020204" charset="-128"/>
                <a:cs typeface="Helvetica World" panose="020B0604020202020204" charset="-128"/>
                <a:sym typeface="Helvetica World"/>
              </a:rPr>
              <a:t>Prototype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52043BE-281A-4039-A0D5-33743C4ED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7" t="20535" r="37555" b="17991"/>
          <a:stretch>
            <a:fillRect/>
          </a:stretch>
        </p:blipFill>
        <p:spPr bwMode="auto">
          <a:xfrm>
            <a:off x="1575782" y="2628900"/>
            <a:ext cx="4444018" cy="607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2462A658-2E3B-4635-84ED-8778B2D1137F}"/>
              </a:ext>
            </a:extLst>
          </p:cNvPr>
          <p:cNvSpPr/>
          <p:nvPr/>
        </p:nvSpPr>
        <p:spPr>
          <a:xfrm>
            <a:off x="1676400" y="8840639"/>
            <a:ext cx="42916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Conflict Preview</a:t>
            </a:r>
          </a:p>
        </p:txBody>
      </p:sp>
    </p:spTree>
    <p:extLst>
      <p:ext uri="{BB962C8B-B14F-4D97-AF65-F5344CB8AC3E}">
        <p14:creationId xmlns:p14="http://schemas.microsoft.com/office/powerpoint/2010/main" val="83047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924803B7-0D09-479E-BDD3-602E9BE0B46B}"/>
              </a:ext>
            </a:extLst>
          </p:cNvPr>
          <p:cNvGrpSpPr/>
          <p:nvPr/>
        </p:nvGrpSpPr>
        <p:grpSpPr>
          <a:xfrm>
            <a:off x="914400" y="666750"/>
            <a:ext cx="16535400" cy="942975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4D22F6C8-DA8D-4B4C-9F20-EA99EADF6489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D99A6F00-2A19-46AE-B931-F99FA99D1B05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E8F068B9-CFCC-49D0-9ED6-542FF1FC3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89" y="1862840"/>
            <a:ext cx="10756711" cy="7392470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C2F46CFA-3286-4523-82DE-B20528AABB32}"/>
              </a:ext>
            </a:extLst>
          </p:cNvPr>
          <p:cNvSpPr txBox="1"/>
          <p:nvPr/>
        </p:nvSpPr>
        <p:spPr>
          <a:xfrm>
            <a:off x="457200" y="379583"/>
            <a:ext cx="17221200" cy="1334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Georgia Pro Condensed" panose="020B0604020202020204" charset="0"/>
                <a:ea typeface="Helvetica World" panose="020B0604020202020204" charset="-128"/>
                <a:cs typeface="Helvetica World" panose="020B0604020202020204" charset="-128"/>
                <a:sym typeface="Helvetica World"/>
              </a:rPr>
              <a:t>Prototype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1EC2D7B-7203-41E3-A98B-1F3024B42C64}"/>
              </a:ext>
            </a:extLst>
          </p:cNvPr>
          <p:cNvSpPr txBox="1"/>
          <p:nvPr/>
        </p:nvSpPr>
        <p:spPr>
          <a:xfrm>
            <a:off x="914400" y="9410700"/>
            <a:ext cx="16535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Main Month Schedule Preview</a:t>
            </a:r>
            <a:endParaRPr lang="he-IL" sz="28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45FB-677A-4E6B-8780-F6540FA81985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11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7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6277A4FD-A49C-4534-97DE-E8B597DEE7C1}"/>
              </a:ext>
            </a:extLst>
          </p:cNvPr>
          <p:cNvGrpSpPr/>
          <p:nvPr/>
        </p:nvGrpSpPr>
        <p:grpSpPr>
          <a:xfrm>
            <a:off x="665501" y="666750"/>
            <a:ext cx="17317699" cy="895350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1BFE0B4-6554-42FC-9CE0-656609B3EA28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41D5BF7-9B41-4E6A-9BEA-9F4063BB732D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353800" y="1681899"/>
            <a:ext cx="6400800" cy="7845519"/>
          </a:xfrm>
          <a:custGeom>
            <a:avLst/>
            <a:gdLst/>
            <a:ahLst/>
            <a:cxnLst/>
            <a:rect l="l" t="t" r="r" b="b"/>
            <a:pathLst>
              <a:path w="7266707" h="8074119">
                <a:moveTo>
                  <a:pt x="0" y="0"/>
                </a:moveTo>
                <a:lnTo>
                  <a:pt x="7266707" y="0"/>
                </a:lnTo>
                <a:lnTo>
                  <a:pt x="7266707" y="8074119"/>
                </a:lnTo>
                <a:lnTo>
                  <a:pt x="0" y="8074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6" name="TextBox 6"/>
          <p:cNvSpPr txBox="1"/>
          <p:nvPr/>
        </p:nvSpPr>
        <p:spPr>
          <a:xfrm>
            <a:off x="665501" y="993378"/>
            <a:ext cx="15184099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u="none" strike="noStrike" dirty="0">
                <a:solidFill>
                  <a:srgbClr val="F0F0F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Project Success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77E0E-0133-4963-9C1B-34496129B70E}"/>
              </a:ext>
            </a:extLst>
          </p:cNvPr>
          <p:cNvSpPr txBox="1"/>
          <p:nvPr/>
        </p:nvSpPr>
        <p:spPr>
          <a:xfrm>
            <a:off x="1219200" y="3866227"/>
            <a:ext cx="10058400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Translating real-world constraints into a formal model.</a:t>
            </a:r>
          </a:p>
          <a:p>
            <a:endParaRPr lang="en-US" sz="28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Ensuring feasibility under strict hard constraints.</a:t>
            </a:r>
          </a:p>
          <a:p>
            <a:endParaRPr lang="en-US" sz="28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Maintaining performance for an NP-hard problem.</a:t>
            </a:r>
          </a:p>
          <a:p>
            <a:endParaRPr lang="en-US" sz="28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Synchronizing cross-departmental exams.</a:t>
            </a:r>
          </a:p>
          <a:p>
            <a:endParaRPr lang="en-US" sz="28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Providing an intuitive, user-friendly interface.</a:t>
            </a:r>
            <a:endParaRPr lang="he-IL" sz="2800" dirty="0">
              <a:solidFill>
                <a:schemeClr val="bg1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4F373-632A-42CC-AC68-BA04E483FE56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12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B0E87634-F2A9-4FAD-8344-A5507D87AA16}"/>
              </a:ext>
            </a:extLst>
          </p:cNvPr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29317116-C749-4AD9-88B4-F992AC960AAE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C9B69E8-C3A7-4C12-AECC-69F7D84C1024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3628111" y="2778105"/>
            <a:ext cx="11412778" cy="6254789"/>
          </a:xfrm>
          <a:custGeom>
            <a:avLst/>
            <a:gdLst/>
            <a:ahLst/>
            <a:cxnLst/>
            <a:rect l="l" t="t" r="r" b="b"/>
            <a:pathLst>
              <a:path w="11729408" h="6407189">
                <a:moveTo>
                  <a:pt x="0" y="0"/>
                </a:moveTo>
                <a:lnTo>
                  <a:pt x="11729408" y="0"/>
                </a:lnTo>
                <a:lnTo>
                  <a:pt x="11729408" y="6407189"/>
                </a:lnTo>
                <a:lnTo>
                  <a:pt x="0" y="640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666750" y="628316"/>
            <a:ext cx="16954500" cy="1314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Testing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24AD34-E5EF-4DFF-B42F-9C849B9BE364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13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">
            <a:extLst>
              <a:ext uri="{FF2B5EF4-FFF2-40B4-BE49-F238E27FC236}">
                <a16:creationId xmlns:a16="http://schemas.microsoft.com/office/drawing/2014/main" id="{D4432693-6A5A-49C0-87F7-4315ED5AC6EC}"/>
              </a:ext>
            </a:extLst>
          </p:cNvPr>
          <p:cNvGrpSpPr/>
          <p:nvPr/>
        </p:nvGrpSpPr>
        <p:grpSpPr>
          <a:xfrm>
            <a:off x="609600" y="666750"/>
            <a:ext cx="17373600" cy="895350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52351CD5-5511-4088-842B-EA6282DC5FA9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4812D4E6-B03C-477B-B6CA-815D27B1BFF4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7200" y="800100"/>
            <a:ext cx="17373600" cy="1314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Success Metrics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9825" y="3805302"/>
            <a:ext cx="5474641" cy="214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4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Achieving 100% compliance with all "Hard Constraints" (e.g., no double-booked faculty or exams on holy days)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42060" y="3805302"/>
            <a:ext cx="4517146" cy="2123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Generating a complete, valid initial schedule for approximately 50 courses in 60 seconds or less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96800" y="3805301"/>
            <a:ext cx="5175877" cy="212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Improving schedule quality, such as creating better study gaps for students, compared to historical manual versions</a:t>
            </a: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4D4D090D-07CF-40BE-AB03-8C31B017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206" y="6256414"/>
            <a:ext cx="2651155" cy="2719571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1A0B676C-1794-4933-979A-998750B10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861" y="6304956"/>
            <a:ext cx="2104277" cy="2544707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98DB3F67-C905-47CB-BBCE-99642FDE7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9997" y="6256414"/>
            <a:ext cx="2089481" cy="25144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B7AE86-63A9-4DE1-B2BF-C4302994C69D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14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158588" cy="10287000"/>
            <a:chOff x="0" y="0"/>
            <a:chExt cx="940120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0120" cy="1350966"/>
            </a:xfrm>
            <a:custGeom>
              <a:avLst/>
              <a:gdLst/>
              <a:ahLst/>
              <a:cxnLst/>
              <a:rect l="l" t="t" r="r" b="b"/>
              <a:pathLst>
                <a:path w="940120" h="1350966">
                  <a:moveTo>
                    <a:pt x="0" y="0"/>
                  </a:moveTo>
                  <a:lnTo>
                    <a:pt x="940120" y="0"/>
                  </a:lnTo>
                  <a:lnTo>
                    <a:pt x="940120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1A1A2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52512" y="666750"/>
            <a:ext cx="5422572" cy="8953500"/>
            <a:chOff x="0" y="0"/>
            <a:chExt cx="767917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7917" cy="1267949"/>
            </a:xfrm>
            <a:custGeom>
              <a:avLst/>
              <a:gdLst/>
              <a:ahLst/>
              <a:cxnLst/>
              <a:rect l="l" t="t" r="r" b="b"/>
              <a:pathLst>
                <a:path w="767917" h="1267949">
                  <a:moveTo>
                    <a:pt x="28554" y="0"/>
                  </a:moveTo>
                  <a:lnTo>
                    <a:pt x="739362" y="0"/>
                  </a:lnTo>
                  <a:cubicBezTo>
                    <a:pt x="755132" y="0"/>
                    <a:pt x="767917" y="12784"/>
                    <a:pt x="767917" y="28554"/>
                  </a:cubicBezTo>
                  <a:lnTo>
                    <a:pt x="767917" y="1239394"/>
                  </a:lnTo>
                  <a:cubicBezTo>
                    <a:pt x="767917" y="1246967"/>
                    <a:pt x="764908" y="1254230"/>
                    <a:pt x="759553" y="1259585"/>
                  </a:cubicBezTo>
                  <a:cubicBezTo>
                    <a:pt x="754198" y="1264940"/>
                    <a:pt x="746935" y="1267949"/>
                    <a:pt x="739362" y="1267949"/>
                  </a:cubicBezTo>
                  <a:lnTo>
                    <a:pt x="28554" y="1267949"/>
                  </a:lnTo>
                  <a:cubicBezTo>
                    <a:pt x="20981" y="1267949"/>
                    <a:pt x="13718" y="1264940"/>
                    <a:pt x="8363" y="1259585"/>
                  </a:cubicBezTo>
                  <a:cubicBezTo>
                    <a:pt x="3008" y="1254230"/>
                    <a:pt x="0" y="1246967"/>
                    <a:pt x="0" y="1239394"/>
                  </a:cubicBezTo>
                  <a:lnTo>
                    <a:pt x="0" y="28554"/>
                  </a:lnTo>
                  <a:cubicBezTo>
                    <a:pt x="0" y="20981"/>
                    <a:pt x="3008" y="13718"/>
                    <a:pt x="8363" y="8363"/>
                  </a:cubicBezTo>
                  <a:cubicBezTo>
                    <a:pt x="13718" y="3008"/>
                    <a:pt x="20981" y="0"/>
                    <a:pt x="28554" y="0"/>
                  </a:cubicBezTo>
                  <a:close/>
                </a:path>
              </a:pathLst>
            </a:custGeom>
            <a:blipFill>
              <a:blip r:embed="rId2"/>
              <a:stretch>
                <a:fillRect l="-2836" r="-2836"/>
              </a:stretch>
            </a:blipFill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72400" y="1016676"/>
            <a:ext cx="9753599" cy="1727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956"/>
              </a:lnSpc>
            </a:pPr>
            <a:r>
              <a:rPr lang="en-US" sz="8800" spc="-523" dirty="0">
                <a:solidFill>
                  <a:srgbClr val="F0F0F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 rot="-3117037">
            <a:off x="5418783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8305800" y="6014449"/>
            <a:ext cx="9237069" cy="2892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1"/>
              </a:lnSpc>
              <a:spcBef>
                <a:spcPct val="0"/>
              </a:spcBef>
            </a:pPr>
            <a:r>
              <a:rPr lang="en-US" sz="2400" dirty="0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Team: </a:t>
            </a:r>
            <a:r>
              <a:rPr lang="en-US" sz="2400" dirty="0" err="1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Karyn</a:t>
            </a:r>
            <a:r>
              <a:rPr lang="en-US" sz="2400" dirty="0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00" dirty="0" err="1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Arama</a:t>
            </a:r>
            <a:r>
              <a:rPr lang="en-US" sz="2400" dirty="0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, Alon </a:t>
            </a:r>
            <a:r>
              <a:rPr lang="en-US" sz="2400" dirty="0" err="1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Dahan</a:t>
            </a:r>
            <a:endParaRPr lang="en-US" sz="2400" dirty="0">
              <a:solidFill>
                <a:srgbClr val="F0F0F0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4551"/>
              </a:lnSpc>
              <a:spcBef>
                <a:spcPct val="0"/>
              </a:spcBef>
            </a:pPr>
            <a:endParaRPr lang="en-US" sz="2400" dirty="0">
              <a:solidFill>
                <a:srgbClr val="F0F0F0"/>
              </a:solidFill>
              <a:latin typeface="Georgia Pro Condensed" panose="020B0604020202020204" charset="0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4551"/>
              </a:lnSpc>
              <a:spcBef>
                <a:spcPct val="0"/>
              </a:spcBef>
            </a:pPr>
            <a:r>
              <a:rPr lang="en-US" sz="2400" dirty="0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Supervised by: Dr. Julia </a:t>
            </a:r>
            <a:r>
              <a:rPr lang="en-US" sz="2400" dirty="0" err="1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Sheidin</a:t>
            </a:r>
            <a:r>
              <a:rPr lang="en-US" sz="2400" dirty="0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, Dr. Avital </a:t>
            </a:r>
            <a:r>
              <a:rPr lang="en-US" sz="2400" dirty="0" err="1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Shulner</a:t>
            </a:r>
            <a:r>
              <a:rPr lang="en-US" sz="2400" dirty="0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Tal</a:t>
            </a:r>
          </a:p>
          <a:p>
            <a:pPr algn="ctr">
              <a:lnSpc>
                <a:spcPts val="4551"/>
              </a:lnSpc>
              <a:spcBef>
                <a:spcPct val="0"/>
              </a:spcBef>
            </a:pPr>
            <a:r>
              <a:rPr lang="en-US" sz="2400" dirty="0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 </a:t>
            </a:r>
          </a:p>
          <a:p>
            <a:pPr algn="ctr">
              <a:lnSpc>
                <a:spcPts val="4551"/>
              </a:lnSpc>
              <a:spcBef>
                <a:spcPct val="0"/>
              </a:spcBef>
            </a:pPr>
            <a:r>
              <a:rPr lang="en-US" sz="2400" dirty="0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Project Code: 26-1-D-12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54070" y="3968571"/>
            <a:ext cx="7790260" cy="821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800" dirty="0">
                <a:solidFill>
                  <a:srgbClr val="F0F0F0"/>
                </a:solidFill>
                <a:latin typeface="Georgia Pro Condensed" panose="020B0604020202020204" charset="0"/>
                <a:ea typeface="Helvetica World"/>
                <a:cs typeface="Helvetica World"/>
                <a:sym typeface="Helvetica World"/>
              </a:rPr>
              <a:t>Questions &amp; Discussion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">
            <a:extLst>
              <a:ext uri="{FF2B5EF4-FFF2-40B4-BE49-F238E27FC236}">
                <a16:creationId xmlns:a16="http://schemas.microsoft.com/office/drawing/2014/main" id="{A63C549E-1FC6-4957-8FF0-D90C7CC0B2C9}"/>
              </a:ext>
            </a:extLst>
          </p:cNvPr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D4CCA412-113B-4FC8-BE55-7C2F83F957C5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4844CFE2-65E8-4FC4-ABBB-0ED53B126F6C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46832" y="0"/>
            <a:ext cx="4841168" cy="10287000"/>
            <a:chOff x="0" y="0"/>
            <a:chExt cx="635779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779" cy="1350966"/>
            </a:xfrm>
            <a:custGeom>
              <a:avLst/>
              <a:gdLst/>
              <a:ahLst/>
              <a:cxnLst/>
              <a:rect l="l" t="t" r="r" b="b"/>
              <a:pathLst>
                <a:path w="635779" h="1350966">
                  <a:moveTo>
                    <a:pt x="0" y="0"/>
                  </a:moveTo>
                  <a:lnTo>
                    <a:pt x="635779" y="0"/>
                  </a:lnTo>
                  <a:lnTo>
                    <a:pt x="635779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45886" r="-45886"/>
              </a:stretch>
            </a:blipFill>
          </p:spPr>
          <p:txBody>
            <a:bodyPr/>
            <a:lstStyle/>
            <a:p>
              <a:endParaRPr lang="en-IL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1145778"/>
            <a:ext cx="12780082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8000" dirty="0">
                <a:solidFill>
                  <a:srgbClr val="F0F0F0"/>
                </a:solidFill>
                <a:latin typeface="Georgia Pro Condensed"/>
                <a:ea typeface="Georgia Pro Condensed"/>
                <a:sym typeface="Georgia Pro Condensed"/>
              </a:rPr>
              <a:t>Current State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1118" y="3287079"/>
            <a:ext cx="12780082" cy="5716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800" b="1" spc="-47" dirty="0">
                <a:solidFill>
                  <a:srgbClr val="F0F0F0"/>
                </a:solidFill>
                <a:latin typeface="Helvetica World" panose="020B0604020202020204" charset="-128"/>
                <a:ea typeface="Helvetica World" panose="020B0604020202020204" charset="-128"/>
                <a:sym typeface="Helvetica World Bold"/>
              </a:rPr>
              <a:t>Current Reality</a:t>
            </a:r>
          </a:p>
          <a:p>
            <a:pPr algn="ctr">
              <a:lnSpc>
                <a:spcPts val="4479"/>
              </a:lnSpc>
            </a:pPr>
            <a:r>
              <a:rPr lang="en-US" sz="2800" spc="-47" dirty="0">
                <a:solidFill>
                  <a:srgbClr val="F0F0F0"/>
                </a:solidFill>
                <a:latin typeface="Helvetica World" panose="020B0604020202020204" charset="-128"/>
                <a:ea typeface="Helvetica World" panose="020B0604020202020204" charset="-128"/>
                <a:sym typeface="Helvetica World"/>
              </a:rPr>
              <a:t> The scheduling process is done manually using fragmented Excel sheets and personal intuition.</a:t>
            </a:r>
          </a:p>
          <a:p>
            <a:pPr algn="ctr">
              <a:lnSpc>
                <a:spcPts val="4479"/>
              </a:lnSpc>
            </a:pPr>
            <a:endParaRPr lang="en-US" sz="2800" spc="-47" dirty="0">
              <a:solidFill>
                <a:srgbClr val="F0F0F0"/>
              </a:solidFill>
              <a:latin typeface="Helvetica World" panose="020B0604020202020204" charset="-128"/>
              <a:ea typeface="Helvetica World" panose="020B0604020202020204" charset="-128"/>
              <a:sym typeface="Helvetica World"/>
            </a:endParaRPr>
          </a:p>
          <a:p>
            <a:pPr algn="ctr">
              <a:lnSpc>
                <a:spcPts val="4479"/>
              </a:lnSpc>
            </a:pPr>
            <a:endParaRPr lang="en-US" sz="2800" spc="-47" dirty="0">
              <a:solidFill>
                <a:srgbClr val="F0F0F0"/>
              </a:solidFill>
              <a:latin typeface="Helvetica World" panose="020B0604020202020204" charset="-128"/>
              <a:ea typeface="Helvetica World" panose="020B0604020202020204" charset="-128"/>
              <a:sym typeface="Helvetica World"/>
            </a:endParaRPr>
          </a:p>
          <a:p>
            <a:pPr algn="ctr">
              <a:lnSpc>
                <a:spcPts val="4479"/>
              </a:lnSpc>
            </a:pPr>
            <a:r>
              <a:rPr lang="en-US" sz="2800" b="1" spc="-47" dirty="0">
                <a:solidFill>
                  <a:srgbClr val="F0F0F0"/>
                </a:solidFill>
                <a:latin typeface="Helvetica World" panose="020B0604020202020204" charset="-128"/>
                <a:ea typeface="Helvetica World" panose="020B0604020202020204" charset="-128"/>
                <a:sym typeface="Helvetica World Bold"/>
              </a:rPr>
              <a:t>The Struggle</a:t>
            </a:r>
          </a:p>
          <a:p>
            <a:pPr algn="ctr">
              <a:lnSpc>
                <a:spcPts val="4479"/>
              </a:lnSpc>
            </a:pPr>
            <a:r>
              <a:rPr lang="en-US" sz="2800" spc="-47" dirty="0">
                <a:solidFill>
                  <a:srgbClr val="F0F0F0"/>
                </a:solidFill>
                <a:latin typeface="Helvetica World" panose="020B0604020202020204" charset="-128"/>
                <a:ea typeface="Helvetica World" panose="020B0604020202020204" charset="-128"/>
                <a:sym typeface="Helvetica World"/>
              </a:rPr>
              <a:t>Having to manually cross-reference holidays, fast days, specific lecturer gaps, different curriculums and overlapping exams which is incredibly time consuming.</a:t>
            </a:r>
          </a:p>
          <a:p>
            <a:pPr algn="l">
              <a:lnSpc>
                <a:spcPts val="4479"/>
              </a:lnSpc>
            </a:pPr>
            <a:endParaRPr lang="en-US" sz="2800" spc="-47" dirty="0">
              <a:solidFill>
                <a:srgbClr val="F0F0F0"/>
              </a:solidFill>
              <a:latin typeface="Helvetica World" panose="020B0604020202020204" charset="-128"/>
              <a:ea typeface="Helvetica World" panose="020B0604020202020204" charset="-128"/>
              <a:sym typeface="Helvetica World"/>
            </a:endParaRPr>
          </a:p>
          <a:p>
            <a:pPr algn="l">
              <a:lnSpc>
                <a:spcPts val="4479"/>
              </a:lnSpc>
            </a:pPr>
            <a:endParaRPr lang="en-US" sz="2800" spc="-47" dirty="0">
              <a:solidFill>
                <a:srgbClr val="F0F0F0"/>
              </a:solidFill>
              <a:latin typeface="Helvetica World" panose="020B0604020202020204" charset="-128"/>
              <a:ea typeface="Helvetica World" panose="020B0604020202020204" charset="-128"/>
              <a:sym typeface="Helvetica Wor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319D5E-429F-458F-B8EB-C805CFDDD828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1214280"/>
            <a:ext cx="16954500" cy="3929220"/>
            <a:chOff x="-2159321" y="-524697"/>
            <a:chExt cx="22606000" cy="5238960"/>
          </a:xfrm>
        </p:grpSpPr>
        <p:sp>
          <p:nvSpPr>
            <p:cNvPr id="6" name="TextBox 6"/>
            <p:cNvSpPr txBox="1"/>
            <p:nvPr/>
          </p:nvSpPr>
          <p:spPr>
            <a:xfrm>
              <a:off x="-2159321" y="-524697"/>
              <a:ext cx="22606000" cy="1702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0400"/>
                </a:lnSpc>
              </a:pPr>
              <a:r>
                <a:rPr lang="en-US" sz="8000" spc="-240" dirty="0">
                  <a:solidFill>
                    <a:srgbClr val="F0F0F0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Why We Need Automation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87687"/>
              <a:ext cx="17259300" cy="517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67060"/>
              <a:ext cx="19826047" cy="547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23999" y="3619500"/>
            <a:ext cx="15468601" cy="4841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800" b="1" spc="-48" dirty="0">
                <a:solidFill>
                  <a:srgbClr val="F0F0F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Manual &amp; Disorganized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800" spc="-48" dirty="0">
                <a:solidFill>
                  <a:srgbClr val="F0F0F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process is entirely manual, relying on fragmented Excel spreadsheets and "internal knowledge" that isn't written down.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2800" spc="-48" dirty="0">
              <a:solidFill>
                <a:srgbClr val="F0F0F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800" b="1" spc="-48" dirty="0">
                <a:solidFill>
                  <a:srgbClr val="F0F0F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Wasted Time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800" spc="-48" dirty="0">
                <a:solidFill>
                  <a:srgbClr val="F0F0F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 are wasting valuable administrative time on a task that a computer can solve in seconds.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2800" spc="-48" dirty="0">
              <a:solidFill>
                <a:srgbClr val="F0F0F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800" b="1" spc="-48" dirty="0">
                <a:solidFill>
                  <a:srgbClr val="F0F0F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Impossible Conflicts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800" spc="-48" dirty="0">
                <a:solidFill>
                  <a:srgbClr val="F0F0F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Without an algorithm, it’s hard to tell if a manual change creates an impossible situation for the rest of the exams.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4A708-E2CC-40A5-BA4D-FBC7176D93DF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485A2214-15D6-4699-B9EC-300A58E733B9}"/>
              </a:ext>
            </a:extLst>
          </p:cNvPr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E213C855-2A4C-467B-BA71-B5E0E78902F7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40C1C275-6FD4-4947-B769-A74B0A638AD3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6750" y="1333500"/>
            <a:ext cx="1695449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12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Work Flow</a:t>
            </a:r>
          </a:p>
        </p:txBody>
      </p:sp>
      <p:sp>
        <p:nvSpPr>
          <p:cNvPr id="7" name="AutoShape 7"/>
          <p:cNvSpPr/>
          <p:nvPr/>
        </p:nvSpPr>
        <p:spPr>
          <a:xfrm>
            <a:off x="1316877" y="7548970"/>
            <a:ext cx="15540229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L"/>
          </a:p>
        </p:txBody>
      </p:sp>
      <p:sp>
        <p:nvSpPr>
          <p:cNvPr id="8" name="TextBox 8"/>
          <p:cNvSpPr txBox="1"/>
          <p:nvPr/>
        </p:nvSpPr>
        <p:spPr>
          <a:xfrm>
            <a:off x="1675657" y="4795572"/>
            <a:ext cx="3634198" cy="152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b="1" spc="-37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Step 1</a:t>
            </a:r>
          </a:p>
          <a:p>
            <a:pPr algn="ctr">
              <a:lnSpc>
                <a:spcPts val="2999"/>
              </a:lnSpc>
            </a:pPr>
            <a:r>
              <a:rPr lang="en-US" sz="2400" spc="-37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"/>
              </a:rPr>
              <a:t>Conducted a literature review to compare algorithmic approaches.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67196" y="4795572"/>
            <a:ext cx="3319795" cy="116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400" b="1" spc="-40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2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00" spc="-37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Performed interviews </a:t>
            </a:r>
            <a:r>
              <a:rPr lang="en-US" sz="2400" spc="-3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and observations </a:t>
            </a:r>
            <a:r>
              <a:rPr lang="en-US" sz="2400" spc="-37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with Ora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7670" y="4790623"/>
            <a:ext cx="3185873" cy="1135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b="1" spc="-37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3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00" spc="-37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Build a Prototype according to the insights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49738" y="4789433"/>
            <a:ext cx="2877649" cy="150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b="1" spc="-37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4 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00" spc="-37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 the Prototype to Ora for feedback and improvements</a:t>
            </a:r>
          </a:p>
        </p:txBody>
      </p:sp>
      <p:sp>
        <p:nvSpPr>
          <p:cNvPr id="12" name="AutoShape 12"/>
          <p:cNvSpPr/>
          <p:nvPr/>
        </p:nvSpPr>
        <p:spPr>
          <a:xfrm flipH="1" flipV="1">
            <a:off x="3473706" y="6703616"/>
            <a:ext cx="19050" cy="84535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13" name="AutoShape 13"/>
          <p:cNvSpPr/>
          <p:nvPr/>
        </p:nvSpPr>
        <p:spPr>
          <a:xfrm flipV="1">
            <a:off x="7484103" y="6703616"/>
            <a:ext cx="0" cy="86142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14" name="AutoShape 14"/>
          <p:cNvSpPr/>
          <p:nvPr/>
        </p:nvSpPr>
        <p:spPr>
          <a:xfrm flipV="1">
            <a:off x="11250607" y="6845836"/>
            <a:ext cx="0" cy="71920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15" name="AutoShape 15"/>
          <p:cNvSpPr/>
          <p:nvPr/>
        </p:nvSpPr>
        <p:spPr>
          <a:xfrm flipH="1" flipV="1">
            <a:off x="14520251" y="6719254"/>
            <a:ext cx="19050" cy="84535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E1228E-5256-47AE-834B-2ACA83A4995E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8F60F-5570-4569-574E-90E89F5A2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">
            <a:extLst>
              <a:ext uri="{FF2B5EF4-FFF2-40B4-BE49-F238E27FC236}">
                <a16:creationId xmlns:a16="http://schemas.microsoft.com/office/drawing/2014/main" id="{C43A9A45-14E7-3168-5A9F-C3492713D85D}"/>
              </a:ext>
            </a:extLst>
          </p:cNvPr>
          <p:cNvGrpSpPr/>
          <p:nvPr/>
        </p:nvGrpSpPr>
        <p:grpSpPr>
          <a:xfrm>
            <a:off x="648606" y="915927"/>
            <a:ext cx="16954500" cy="895350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D7A3672C-DABF-D8A3-3477-7BD22D578877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D9B4735-D662-671A-DC50-E4B669C2944C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ED6899B5-AE4A-7E99-D0E6-BCB7F836458B}"/>
              </a:ext>
            </a:extLst>
          </p:cNvPr>
          <p:cNvSpPr txBox="1"/>
          <p:nvPr/>
        </p:nvSpPr>
        <p:spPr>
          <a:xfrm>
            <a:off x="666750" y="1257300"/>
            <a:ext cx="1695449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12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Algorithmic Approaches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2B48629-C580-7126-E875-E21B6A94C956}"/>
              </a:ext>
            </a:extLst>
          </p:cNvPr>
          <p:cNvSpPr txBox="1"/>
          <p:nvPr/>
        </p:nvSpPr>
        <p:spPr>
          <a:xfrm>
            <a:off x="648606" y="6652001"/>
            <a:ext cx="470509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spc="-37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Heuristics</a:t>
            </a:r>
          </a:p>
          <a:p>
            <a:pPr algn="ctr">
              <a:lnSpc>
                <a:spcPts val="2999"/>
              </a:lnSpc>
            </a:pPr>
            <a:br>
              <a:rPr lang="en-US" sz="2800" b="1" spc="-37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</a:br>
            <a:r>
              <a:rPr lang="en-US" sz="2800" spc="-37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Such as Graph Coloring.</a:t>
            </a:r>
          </a:p>
          <a:p>
            <a:pPr algn="ctr">
              <a:lnSpc>
                <a:spcPts val="2999"/>
              </a:lnSpc>
            </a:pPr>
            <a:r>
              <a:rPr lang="en-US" sz="2800" spc="-37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They are inexpensive and quick but greedy and prone to getting stuck in local optima.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D15CE56-57C2-597E-C870-F0958B83ACBD}"/>
              </a:ext>
            </a:extLst>
          </p:cNvPr>
          <p:cNvSpPr txBox="1"/>
          <p:nvPr/>
        </p:nvSpPr>
        <p:spPr>
          <a:xfrm>
            <a:off x="6019800" y="6652001"/>
            <a:ext cx="5410200" cy="274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800" b="1" spc="-40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Meta-heuristics</a:t>
            </a:r>
          </a:p>
          <a:p>
            <a:pPr algn="ctr">
              <a:lnSpc>
                <a:spcPts val="3205"/>
              </a:lnSpc>
            </a:pPr>
            <a:endParaRPr lang="en-US" sz="2800" b="1" spc="-40" dirty="0">
              <a:solidFill>
                <a:srgbClr val="FFFFFF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 Bold"/>
            </a:endParaRP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800" spc="-37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"/>
              </a:rPr>
              <a:t>Such as Genetic Algorithms (GA) are great  for these problems but require complex parameter tuning and are not guaranteed to find a feasible solution.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A50B762-539B-88FE-1820-1D97B8C47057}"/>
              </a:ext>
            </a:extLst>
          </p:cNvPr>
          <p:cNvSpPr txBox="1"/>
          <p:nvPr/>
        </p:nvSpPr>
        <p:spPr>
          <a:xfrm>
            <a:off x="12369754" y="6652001"/>
            <a:ext cx="5202043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spc="-37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Constraint Programming (CSP)</a:t>
            </a:r>
          </a:p>
          <a:p>
            <a:pPr algn="ctr">
              <a:lnSpc>
                <a:spcPts val="2999"/>
              </a:lnSpc>
            </a:pPr>
            <a:br>
              <a:rPr lang="en-US" sz="2800" b="1" spc="-37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</a:br>
            <a:r>
              <a:rPr lang="en-US" sz="2800" spc="-37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Unlike GA, it was designed to prove feasibility but suffers from dealing with large data sets.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42C70B-F1C2-0AB2-ED41-4537A1D9FBB4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</a:t>
            </a:r>
            <a:endParaRPr lang="he-IL" sz="3200" dirty="0">
              <a:solidFill>
                <a:schemeClr val="bg1"/>
              </a:solidFill>
            </a:endParaRPr>
          </a:p>
        </p:txBody>
      </p:sp>
      <p:pic>
        <p:nvPicPr>
          <p:cNvPr id="2" name="image9.png">
            <a:extLst>
              <a:ext uri="{FF2B5EF4-FFF2-40B4-BE49-F238E27FC236}">
                <a16:creationId xmlns:a16="http://schemas.microsoft.com/office/drawing/2014/main" id="{B531C840-5BC4-1CFE-442C-CE6D88A02511}"/>
              </a:ext>
            </a:extLst>
          </p:cNvPr>
          <p:cNvPicPr/>
          <p:nvPr/>
        </p:nvPicPr>
        <p:blipFill rotWithShape="1">
          <a:blip r:embed="rId2"/>
          <a:srcRect l="4029"/>
          <a:stretch/>
        </p:blipFill>
        <p:spPr>
          <a:xfrm>
            <a:off x="685800" y="3434575"/>
            <a:ext cx="4515496" cy="2744341"/>
          </a:xfrm>
          <a:prstGeom prst="rect">
            <a:avLst/>
          </a:prstGeom>
          <a:ln/>
        </p:spPr>
      </p:pic>
      <p:pic>
        <p:nvPicPr>
          <p:cNvPr id="3" name="image7.png">
            <a:extLst>
              <a:ext uri="{FF2B5EF4-FFF2-40B4-BE49-F238E27FC236}">
                <a16:creationId xmlns:a16="http://schemas.microsoft.com/office/drawing/2014/main" id="{97961637-821F-E7C5-AFBF-9C029ACA403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67400" y="3465959"/>
            <a:ext cx="5715000" cy="2744341"/>
          </a:xfrm>
          <a:prstGeom prst="rect">
            <a:avLst/>
          </a:prstGeom>
          <a:ln/>
        </p:spPr>
      </p:pic>
      <p:pic>
        <p:nvPicPr>
          <p:cNvPr id="4" name="image1.png">
            <a:extLst>
              <a:ext uri="{FF2B5EF4-FFF2-40B4-BE49-F238E27FC236}">
                <a16:creationId xmlns:a16="http://schemas.microsoft.com/office/drawing/2014/main" id="{B7DF8B25-5101-37A5-54E9-CE98515FB0D2}"/>
              </a:ext>
            </a:extLst>
          </p:cNvPr>
          <p:cNvPicPr/>
          <p:nvPr/>
        </p:nvPicPr>
        <p:blipFill rotWithShape="1">
          <a:blip r:embed="rId4"/>
          <a:srcRect r="20104"/>
          <a:stretch/>
        </p:blipFill>
        <p:spPr>
          <a:xfrm>
            <a:off x="12054567" y="3428990"/>
            <a:ext cx="5547633" cy="281360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2216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74E00EA5-24B1-48C0-B3A8-2FEDFF289506}"/>
              </a:ext>
            </a:extLst>
          </p:cNvPr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373BB3F2-7AAF-46B3-932B-B20B2D05DA7E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033413A-2D25-4454-B4B6-2793374EBAC7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3025" y="4152900"/>
            <a:ext cx="4038600" cy="2921931"/>
          </a:xfrm>
          <a:custGeom>
            <a:avLst/>
            <a:gdLst/>
            <a:ahLst/>
            <a:cxnLst/>
            <a:rect l="l" t="t" r="r" b="b"/>
            <a:pathLst>
              <a:path w="4633862" h="3631789">
                <a:moveTo>
                  <a:pt x="0" y="0"/>
                </a:moveTo>
                <a:lnTo>
                  <a:pt x="4633862" y="0"/>
                </a:lnTo>
                <a:lnTo>
                  <a:pt x="4633862" y="3631789"/>
                </a:lnTo>
                <a:lnTo>
                  <a:pt x="0" y="3631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6" name="TextBox 6"/>
          <p:cNvSpPr txBox="1"/>
          <p:nvPr/>
        </p:nvSpPr>
        <p:spPr>
          <a:xfrm>
            <a:off x="666750" y="866774"/>
            <a:ext cx="16954500" cy="1314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Interview Findings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43600" y="3434935"/>
            <a:ext cx="1156335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800" b="1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We held an interview with the Assistant Head of Department, Ora</a:t>
            </a:r>
          </a:p>
          <a:p>
            <a:pPr algn="ctr">
              <a:lnSpc>
                <a:spcPts val="3150"/>
              </a:lnSpc>
            </a:pPr>
            <a:endParaRPr lang="en-US" sz="2800" dirty="0">
              <a:solidFill>
                <a:srgbClr val="FFFFFF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  <a:p>
            <a:pPr algn="ctr">
              <a:lnSpc>
                <a:spcPts val="3150"/>
              </a:lnSpc>
            </a:pPr>
            <a:r>
              <a:rPr lang="en-US" sz="2800" b="1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Intuition Based Rules:</a:t>
            </a:r>
            <a:r>
              <a:rPr lang="en-US" sz="2800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"/>
              </a:rPr>
              <a:t> Scheduling decisions rely on "implicit heuristics," such as manually spacing out exams for courses with high failure rates.</a:t>
            </a:r>
          </a:p>
          <a:p>
            <a:pPr algn="ctr">
              <a:lnSpc>
                <a:spcPts val="3150"/>
              </a:lnSpc>
            </a:pPr>
            <a:endParaRPr lang="en-US" sz="2800" dirty="0">
              <a:solidFill>
                <a:srgbClr val="FFFFFF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  <a:p>
            <a:pPr algn="ctr">
              <a:lnSpc>
                <a:spcPts val="3150"/>
              </a:lnSpc>
            </a:pPr>
            <a:r>
              <a:rPr lang="en-US" sz="2800" b="1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Faculty Constraints:</a:t>
            </a:r>
            <a:r>
              <a:rPr lang="en-US" sz="2800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"/>
              </a:rPr>
              <a:t> Ora manually ensures gaps for lecturers, specifically prioritizing the constraints of permanent staff members.</a:t>
            </a:r>
          </a:p>
          <a:p>
            <a:pPr algn="ctr">
              <a:lnSpc>
                <a:spcPts val="3150"/>
              </a:lnSpc>
            </a:pPr>
            <a:endParaRPr lang="en-US" sz="2800" dirty="0">
              <a:solidFill>
                <a:srgbClr val="FFFFFF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 Bold"/>
              </a:rPr>
              <a:t>Manual Synchronization:</a:t>
            </a:r>
            <a:r>
              <a:rPr lang="en-US" sz="2800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"/>
              </a:rPr>
              <a:t> Exams shared with other departments must be manually coordinated to happen at the exact same time.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"/>
              </a:rPr>
              <a:t>Re-shuffle: </a:t>
            </a:r>
            <a:r>
              <a:rPr lang="en-US" sz="2800" dirty="0">
                <a:solidFill>
                  <a:srgbClr val="FFFFFF"/>
                </a:solidFill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  <a:sym typeface="Helvetica World"/>
              </a:rPr>
              <a:t>An option to re-shuffle exams, manually and automatically.</a:t>
            </a:r>
            <a:endParaRPr lang="en-US" sz="2800" b="1" dirty="0">
              <a:solidFill>
                <a:srgbClr val="FFFFFF"/>
              </a:solidFill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  <a:sym typeface="Helvetica Wor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1C0CF-465E-4B5D-852A-D5A28941C463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5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CDCCFFBB-F048-4C51-A105-18FCEF445FD9}"/>
              </a:ext>
            </a:extLst>
          </p:cNvPr>
          <p:cNvGrpSpPr/>
          <p:nvPr/>
        </p:nvGrpSpPr>
        <p:grpSpPr>
          <a:xfrm>
            <a:off x="714375" y="581025"/>
            <a:ext cx="16859250" cy="912495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65F183C0-7BC6-4C85-9696-826A535875CD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2A4B3DA2-9E74-40B9-AA78-F6CAB8A20800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1779717" y="1186589"/>
            <a:ext cx="1828800" cy="2513015"/>
          </a:xfrm>
          <a:custGeom>
            <a:avLst/>
            <a:gdLst/>
            <a:ahLst/>
            <a:cxnLst/>
            <a:rect l="l" t="t" r="r" b="b"/>
            <a:pathLst>
              <a:path w="2859786" h="4114800">
                <a:moveTo>
                  <a:pt x="0" y="0"/>
                </a:moveTo>
                <a:lnTo>
                  <a:pt x="2859786" y="0"/>
                </a:lnTo>
                <a:lnTo>
                  <a:pt x="2859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/>
          </a:p>
        </p:txBody>
      </p:sp>
      <p:sp>
        <p:nvSpPr>
          <p:cNvPr id="3" name="TextBox 3"/>
          <p:cNvSpPr txBox="1"/>
          <p:nvPr/>
        </p:nvSpPr>
        <p:spPr>
          <a:xfrm>
            <a:off x="714375" y="1145778"/>
            <a:ext cx="1685925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dirty="0">
                <a:solidFill>
                  <a:srgbClr val="F0F0F0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Proposed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7955" y="3018608"/>
            <a:ext cx="11114254" cy="355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  <a:spcBef>
                <a:spcPct val="0"/>
              </a:spcBef>
            </a:pPr>
            <a:r>
              <a:rPr lang="en-US" sz="2800" spc="-49" dirty="0">
                <a:solidFill>
                  <a:srgbClr val="F0F0F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Our solution is a web-based system with CP-SAT as our algorithm. </a:t>
            </a:r>
          </a:p>
          <a:p>
            <a:pPr algn="ctr">
              <a:lnSpc>
                <a:spcPts val="3980"/>
              </a:lnSpc>
              <a:spcBef>
                <a:spcPct val="0"/>
              </a:spcBef>
            </a:pPr>
            <a:r>
              <a:rPr lang="en-US" sz="2800" spc="-49" dirty="0">
                <a:solidFill>
                  <a:srgbClr val="F0F0F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CP-SAT stands for Constraint Programming – Satisfiability.</a:t>
            </a:r>
          </a:p>
          <a:p>
            <a:pPr algn="ctr">
              <a:lnSpc>
                <a:spcPts val="3980"/>
              </a:lnSpc>
              <a:spcBef>
                <a:spcPct val="0"/>
              </a:spcBef>
            </a:pPr>
            <a:r>
              <a:rPr lang="en-US" sz="2800" spc="-49" dirty="0">
                <a:solidFill>
                  <a:srgbClr val="F0F0F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 looks for a feasible answer that satisfies every single rule we define for it and it has three main concepts.</a:t>
            </a:r>
          </a:p>
          <a:p>
            <a:pPr algn="ctr">
              <a:lnSpc>
                <a:spcPts val="3980"/>
              </a:lnSpc>
              <a:spcBef>
                <a:spcPct val="0"/>
              </a:spcBef>
            </a:pPr>
            <a:endParaRPr lang="en-US" sz="2800" spc="-49" dirty="0">
              <a:solidFill>
                <a:srgbClr val="F0F0F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3980"/>
              </a:lnSpc>
              <a:spcBef>
                <a:spcPct val="0"/>
              </a:spcBef>
            </a:pPr>
            <a:endParaRPr lang="en-US" sz="2800" spc="-49" dirty="0">
              <a:solidFill>
                <a:srgbClr val="F0F0F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3980"/>
              </a:lnSpc>
              <a:spcBef>
                <a:spcPct val="0"/>
              </a:spcBef>
            </a:pPr>
            <a:endParaRPr lang="en-US" sz="2800" spc="-49" dirty="0">
              <a:solidFill>
                <a:srgbClr val="F0F0F0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A7189-03D9-4D23-91D4-F40C0E5E3F7F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E75735-0B05-B8B5-35EB-FF93A5FC985C}"/>
              </a:ext>
            </a:extLst>
          </p:cNvPr>
          <p:cNvSpPr/>
          <p:nvPr/>
        </p:nvSpPr>
        <p:spPr>
          <a:xfrm>
            <a:off x="7141706" y="5919621"/>
            <a:ext cx="3101303" cy="209188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Filtering</a:t>
            </a:r>
          </a:p>
          <a:p>
            <a:pPr algn="ctr"/>
            <a:r>
              <a:rPr lang="en-US" sz="28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(DR)</a:t>
            </a:r>
            <a:endParaRPr lang="en-IL" sz="28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A7F055-B7D9-12E2-6A88-3BB99D21350F}"/>
              </a:ext>
            </a:extLst>
          </p:cNvPr>
          <p:cNvSpPr/>
          <p:nvPr/>
        </p:nvSpPr>
        <p:spPr>
          <a:xfrm>
            <a:off x="10428200" y="7240558"/>
            <a:ext cx="3278188" cy="223439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Backtracking</a:t>
            </a:r>
          </a:p>
          <a:p>
            <a:pPr algn="ctr"/>
            <a:r>
              <a:rPr lang="en-US" sz="28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(CDCL)</a:t>
            </a:r>
            <a:endParaRPr lang="en-IL" sz="28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A4BB7E-6C76-AE14-7988-7865FD5EF05A}"/>
              </a:ext>
            </a:extLst>
          </p:cNvPr>
          <p:cNvSpPr/>
          <p:nvPr/>
        </p:nvSpPr>
        <p:spPr>
          <a:xfrm>
            <a:off x="13968789" y="5875175"/>
            <a:ext cx="3101303" cy="220694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Optimization</a:t>
            </a:r>
          </a:p>
          <a:p>
            <a:pPr algn="ctr"/>
            <a:r>
              <a:rPr lang="en-US" sz="2800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(LNS)</a:t>
            </a:r>
            <a:endParaRPr lang="en-IL" sz="2800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DDA63179-B453-4027-9741-E89D4BAF77B4}"/>
              </a:ext>
            </a:extLst>
          </p:cNvPr>
          <p:cNvPicPr/>
          <p:nvPr/>
        </p:nvPicPr>
        <p:blipFill rotWithShape="1">
          <a:blip r:embed="rId4"/>
          <a:srcRect r="20104"/>
          <a:stretch/>
        </p:blipFill>
        <p:spPr>
          <a:xfrm>
            <a:off x="1143000" y="4981193"/>
            <a:ext cx="5600365" cy="3351768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0CEC9EB3-4438-4B9F-9A26-EAD7A101358B}"/>
              </a:ext>
            </a:extLst>
          </p:cNvPr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4D4AA11-44F9-4BE2-B959-1FFE81D9AE26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3E6E56FE-82EA-446B-8DEE-82569CF86A1A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762000" y="2324100"/>
            <a:ext cx="12588033" cy="6963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Create a system that automatically weighs all Hard Constraints.</a:t>
            </a:r>
          </a:p>
          <a:p>
            <a:pPr>
              <a:lnSpc>
                <a:spcPts val="4200"/>
              </a:lnSpc>
            </a:pPr>
            <a:endParaRPr lang="en-US" sz="2800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Streamline the scheduling workflow to reduce human error and free up significant administrative time.</a:t>
            </a:r>
          </a:p>
          <a:p>
            <a:pPr>
              <a:lnSpc>
                <a:spcPts val="4200"/>
              </a:lnSpc>
            </a:pPr>
            <a:endParaRPr lang="en-US" sz="2800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Ensure synchronization for cross departmental exams and compliance with college wide academic policies.</a:t>
            </a:r>
          </a:p>
          <a:p>
            <a:pPr>
              <a:lnSpc>
                <a:spcPts val="4200"/>
              </a:lnSpc>
            </a:pPr>
            <a:endParaRPr lang="en-US" sz="2800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 an initial automated schedule while allowing the administrator to perform manual "re-shuffles" for secondary adjustments.</a:t>
            </a:r>
          </a:p>
          <a:p>
            <a:pPr>
              <a:lnSpc>
                <a:spcPts val="4200"/>
              </a:lnSpc>
            </a:pPr>
            <a:endParaRPr lang="en-US" sz="2800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Ensure 100% adherence to institutional rules to prevent logistical failures like exam overlaps or holiday violations.</a:t>
            </a:r>
          </a:p>
        </p:txBody>
      </p:sp>
      <p:sp>
        <p:nvSpPr>
          <p:cNvPr id="3" name="Freeform 3"/>
          <p:cNvSpPr/>
          <p:nvPr/>
        </p:nvSpPr>
        <p:spPr>
          <a:xfrm>
            <a:off x="13567618" y="3467100"/>
            <a:ext cx="3729782" cy="3810000"/>
          </a:xfrm>
          <a:custGeom>
            <a:avLst/>
            <a:gdLst/>
            <a:ahLst/>
            <a:cxnLst/>
            <a:rect l="l" t="t" r="r" b="b"/>
            <a:pathLst>
              <a:path w="3920282" h="4114800">
                <a:moveTo>
                  <a:pt x="0" y="0"/>
                </a:moveTo>
                <a:lnTo>
                  <a:pt x="3920282" y="0"/>
                </a:lnTo>
                <a:lnTo>
                  <a:pt x="3920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4" name="TextBox 4"/>
          <p:cNvSpPr txBox="1"/>
          <p:nvPr/>
        </p:nvSpPr>
        <p:spPr>
          <a:xfrm>
            <a:off x="666748" y="703905"/>
            <a:ext cx="16954501" cy="1314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Project Goals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6BBAE-5EF3-4ADD-AA57-CF72F54877EA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7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548DD603-6AD2-47F7-9184-C65D7D0D2DA0}"/>
              </a:ext>
            </a:extLst>
          </p:cNvPr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  <a:solidFill>
            <a:schemeClr val="tx2">
              <a:lumMod val="50000"/>
            </a:schemeClr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65C7BEA1-688E-4691-A3DE-05073A17AD73}"/>
                </a:ext>
              </a:extLst>
            </p:cNvPr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L"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612028E6-D437-42FB-942C-4D232A4A384D}"/>
                </a:ext>
              </a:extLst>
            </p:cNvPr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3701861" y="2247900"/>
            <a:ext cx="10852339" cy="7066729"/>
          </a:xfrm>
          <a:custGeom>
            <a:avLst/>
            <a:gdLst/>
            <a:ahLst/>
            <a:cxnLst/>
            <a:rect l="l" t="t" r="r" b="b"/>
            <a:pathLst>
              <a:path w="11036678" h="7281203">
                <a:moveTo>
                  <a:pt x="0" y="0"/>
                </a:moveTo>
                <a:lnTo>
                  <a:pt x="11036678" y="0"/>
                </a:lnTo>
                <a:lnTo>
                  <a:pt x="11036678" y="7281203"/>
                </a:lnTo>
                <a:lnTo>
                  <a:pt x="0" y="728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6" b="-996"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3" name="TextBox 3"/>
          <p:cNvSpPr txBox="1"/>
          <p:nvPr/>
        </p:nvSpPr>
        <p:spPr>
          <a:xfrm>
            <a:off x="666750" y="502096"/>
            <a:ext cx="16954500" cy="1314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763DC-ADE2-452E-AAAD-B22837C7134E}"/>
              </a:ext>
            </a:extLst>
          </p:cNvPr>
          <p:cNvSpPr txBox="1"/>
          <p:nvPr/>
        </p:nvSpPr>
        <p:spPr>
          <a:xfrm>
            <a:off x="228600" y="9331198"/>
            <a:ext cx="1828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8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664</Words>
  <Application>Microsoft Office PowerPoint</Application>
  <PresentationFormat>מותאם אישית</PresentationFormat>
  <Paragraphs>126</Paragraphs>
  <Slides>16</Slides>
  <Notes>10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2" baseType="lpstr">
      <vt:lpstr>Georgia Pro Condensed</vt:lpstr>
      <vt:lpstr>Calibri</vt:lpstr>
      <vt:lpstr>Arial</vt:lpstr>
      <vt:lpstr>Helvetica World Bold</vt:lpstr>
      <vt:lpstr>Helvetica World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System for University Exam Scheduling</dc:title>
  <dc:creator>Karyn Arama</dc:creator>
  <cp:lastModifiedBy>קארין ארמה</cp:lastModifiedBy>
  <cp:revision>35</cp:revision>
  <dcterms:created xsi:type="dcterms:W3CDTF">2006-08-16T00:00:00Z</dcterms:created>
  <dcterms:modified xsi:type="dcterms:W3CDTF">2026-01-26T14:11:15Z</dcterms:modified>
  <dc:identifier>DAG8iAlsI6U</dc:identifier>
</cp:coreProperties>
</file>